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3" r:id="rId3"/>
    <p:sldId id="276" r:id="rId4"/>
    <p:sldId id="278" r:id="rId5"/>
    <p:sldId id="280" r:id="rId6"/>
    <p:sldId id="279" r:id="rId7"/>
    <p:sldId id="284" r:id="rId8"/>
    <p:sldId id="282" r:id="rId9"/>
    <p:sldId id="285" r:id="rId10"/>
    <p:sldId id="277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4"/>
    <p:restoredTop sz="94726"/>
  </p:normalViewPr>
  <p:slideViewPr>
    <p:cSldViewPr snapToGrid="0" snapToObjects="1" showGuides="1">
      <p:cViewPr varScale="1">
        <p:scale>
          <a:sx n="82" d="100"/>
          <a:sy n="82" d="100"/>
        </p:scale>
        <p:origin x="17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1230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sz="quarter" idx="3"/>
          </p:nvPr>
        </p:nvSpPr>
        <p:spPr>
          <a:xfrm>
            <a:off x="8053089" y="4004964"/>
            <a:ext cx="8277822" cy="57060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600"/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</p:spPr>
        <p:txBody>
          <a:bodyPr lIns="40183" tIns="40183" rIns="40183" bIns="40183" anchor="t"/>
          <a:lstStyle>
            <a:lvl1pPr marL="0" indent="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</p:spPr>
        <p:txBody>
          <a:bodyPr lIns="40183" tIns="40183" rIns="40183" bIns="40183"/>
          <a:lstStyle>
            <a:lvl1pPr defTabSz="821531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</p:spPr>
        <p:txBody>
          <a:bodyPr lIns="40183" tIns="40183" rIns="40183" bIns="40183" anchor="b"/>
          <a:lstStyle>
            <a:lvl1pPr defTabSz="821531">
              <a:defRPr sz="106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Shape 130"/>
          <p:cNvSpPr/>
          <p:nvPr/>
        </p:nvSpPr>
        <p:spPr>
          <a:xfrm>
            <a:off x="6593135" y="2927350"/>
            <a:ext cx="1698130" cy="114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idx="13"/>
          </p:nvPr>
        </p:nvSpPr>
        <p:spPr>
          <a:xfrm>
            <a:off x="5333999" y="1714499"/>
            <a:ext cx="13716003" cy="10287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195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6830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465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38100000" marR="0" indent="-33020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1570017" y="6153149"/>
            <a:ext cx="1243966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</a:t>
            </a:r>
          </a:p>
        </p:txBody>
      </p:sp>
      <p:sp>
        <p:nvSpPr>
          <p:cNvPr id="149" name="Shape 149"/>
          <p:cNvSpPr/>
          <p:nvPr/>
        </p:nvSpPr>
        <p:spPr>
          <a:xfrm>
            <a:off x="6694453" y="5192770"/>
            <a:ext cx="1635355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rPr dirty="0"/>
              <a:t>Rebalanc</a:t>
            </a:r>
            <a:r>
              <a:rPr lang="en-US" dirty="0"/>
              <a:t>ing</a:t>
            </a:r>
            <a:r>
              <a:rPr dirty="0"/>
              <a:t> a Retirement Portfolio</a:t>
            </a:r>
          </a:p>
        </p:txBody>
      </p:sp>
      <p:sp>
        <p:nvSpPr>
          <p:cNvPr id="150" name="Shape 150"/>
          <p:cNvSpPr/>
          <p:nvPr/>
        </p:nvSpPr>
        <p:spPr>
          <a:xfrm>
            <a:off x="8910462" y="9783683"/>
            <a:ext cx="854721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600">
                <a:solidFill>
                  <a:srgbClr val="170606"/>
                </a:solidFill>
              </a:defRPr>
            </a:lvl1pPr>
          </a:lstStyle>
          <a:p>
            <a:r>
              <a:rPr lang="en-US" sz="4000" i="1" dirty="0"/>
              <a:t>New Canaan </a:t>
            </a:r>
            <a:r>
              <a:rPr lang="en-US" sz="4000" i="1" dirty="0" err="1"/>
              <a:t>Mens</a:t>
            </a:r>
            <a:r>
              <a:rPr lang="en-US" sz="4000" i="1" dirty="0"/>
              <a:t> Investment Club</a:t>
            </a:r>
          </a:p>
          <a:p>
            <a:endParaRPr lang="en-US" sz="4000" i="1" dirty="0"/>
          </a:p>
          <a:p>
            <a:r>
              <a:rPr sz="4000" i="1" dirty="0"/>
              <a:t>Paul A. Strassmann, </a:t>
            </a:r>
            <a:r>
              <a:rPr lang="en-US" sz="4000" i="1" dirty="0"/>
              <a:t>March 5</a:t>
            </a:r>
            <a:r>
              <a:rPr sz="4000" i="1" dirty="0"/>
              <a:t>, 201</a:t>
            </a:r>
            <a:r>
              <a:rPr lang="en-US" sz="4000" i="1" dirty="0"/>
              <a:t>7</a:t>
            </a:r>
            <a:endParaRPr sz="4000" i="1" dirty="0"/>
          </a:p>
        </p:txBody>
      </p:sp>
      <p:pic>
        <p:nvPicPr>
          <p:cNvPr id="151" name="HiRes12120045by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6607" y="1429782"/>
            <a:ext cx="3083191" cy="4213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5" y="480638"/>
            <a:ext cx="16347236" cy="1042972"/>
          </a:xfrm>
          <a:prstGeom prst="rect">
            <a:avLst/>
          </a:prstGeom>
        </p:spPr>
        <p:txBody>
          <a:bodyPr/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dirty="0"/>
              <a:t>Conclusions</a:t>
            </a:r>
          </a:p>
        </p:txBody>
      </p:sp>
      <p:sp>
        <p:nvSpPr>
          <p:cNvPr id="235" name="Shape 235"/>
          <p:cNvSpPr/>
          <p:nvPr/>
        </p:nvSpPr>
        <p:spPr>
          <a:xfrm>
            <a:off x="2774699" y="3264066"/>
            <a:ext cx="20515231" cy="828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The Stock Market is Significantly Overvalued.</a:t>
            </a:r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endParaRPr lang="en-US" dirty="0"/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Likely to return of -1.7%/year in </a:t>
            </a:r>
            <a:r>
              <a:rPr lang="en-US"/>
              <a:t>the future.</a:t>
            </a:r>
            <a:endParaRPr lang="en-US" dirty="0"/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endParaRPr lang="en-US" dirty="0"/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</a:t>
            </a:r>
            <a:r>
              <a:rPr dirty="0"/>
              <a:t>Portfolio Rebalancing</a:t>
            </a:r>
            <a:r>
              <a:rPr lang="en-US" dirty="0"/>
              <a:t> Reduces Losses</a:t>
            </a:r>
            <a:r>
              <a:rPr dirty="0"/>
              <a:t>.</a:t>
            </a:r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Timing of Recessions Possible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8127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5" y="480638"/>
            <a:ext cx="16347236" cy="1042972"/>
          </a:xfrm>
          <a:prstGeom prst="rect">
            <a:avLst/>
          </a:prstGeom>
        </p:spPr>
        <p:txBody>
          <a:bodyPr/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Findings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297180" y="3899919"/>
            <a:ext cx="23842979" cy="601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Rebalance portfolio before recession occurs</a:t>
            </a:r>
            <a:r>
              <a:rPr dirty="0"/>
              <a:t>.</a:t>
            </a:r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endParaRPr dirty="0"/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r>
              <a:rPr lang="en-US" dirty="0"/>
              <a:t> Indicators can partially predict recessions</a:t>
            </a:r>
            <a:r>
              <a:rPr dirty="0"/>
              <a:t>.</a:t>
            </a:r>
          </a:p>
          <a:p>
            <a:pPr marL="228600" indent="-228600" algn="l">
              <a:buSzPct val="100000"/>
              <a:buChar char="•"/>
              <a:defRPr sz="7600">
                <a:solidFill>
                  <a:srgbClr val="150508"/>
                </a:solidFill>
              </a:defRPr>
            </a:pPr>
            <a:endParaRPr dirty="0"/>
          </a:p>
          <a:p>
            <a:pPr>
              <a:defRPr sz="4000" i="1">
                <a:solidFill>
                  <a:srgbClr val="15050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4000" i="1">
                <a:solidFill>
                  <a:srgbClr val="15050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9623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1590025" cy="1042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Federal Funds Interest Rate is Cyclical and Anticipates Recession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8FEB5B-DF46-B04F-9E36-9E1DAC6D4D5C}"/>
              </a:ext>
            </a:extLst>
          </p:cNvPr>
          <p:cNvGrpSpPr/>
          <p:nvPr/>
        </p:nvGrpSpPr>
        <p:grpSpPr>
          <a:xfrm>
            <a:off x="421005" y="2240280"/>
            <a:ext cx="22669500" cy="9761220"/>
            <a:chOff x="421005" y="2240280"/>
            <a:chExt cx="22669500" cy="9761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3189FB-51E7-9940-87EC-EA9C3CD1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" y="2240280"/>
              <a:ext cx="22669500" cy="976122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FB8557A-31C8-364D-8905-14A9E0A6C468}"/>
                </a:ext>
              </a:extLst>
            </p:cNvPr>
            <p:cNvGrpSpPr/>
            <p:nvPr/>
          </p:nvGrpSpPr>
          <p:grpSpPr>
            <a:xfrm>
              <a:off x="5134652" y="3862807"/>
              <a:ext cx="14378562" cy="1784145"/>
              <a:chOff x="5134652" y="3862807"/>
              <a:chExt cx="14378562" cy="178414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2F8C2F-EBAD-164E-A453-4BF2D0ECF2D0}"/>
                  </a:ext>
                </a:extLst>
              </p:cNvPr>
              <p:cNvSpPr txBox="1"/>
              <p:nvPr/>
            </p:nvSpPr>
            <p:spPr>
              <a:xfrm rot="5400000">
                <a:off x="15310591" y="4488141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A741C1-C8F1-2846-BDC1-5A887129D785}"/>
                  </a:ext>
                </a:extLst>
              </p:cNvPr>
              <p:cNvSpPr txBox="1"/>
              <p:nvPr/>
            </p:nvSpPr>
            <p:spPr>
              <a:xfrm rot="5400000">
                <a:off x="18354403" y="4488141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C96D5E-DD75-B244-AB62-6780BFC4A430}"/>
                  </a:ext>
                </a:extLst>
              </p:cNvPr>
              <p:cNvSpPr txBox="1"/>
              <p:nvPr/>
            </p:nvSpPr>
            <p:spPr>
              <a:xfrm rot="5400000">
                <a:off x="11130423" y="4488140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C83AA-AFE9-CC4E-B3C2-355AE7A0252F}"/>
                  </a:ext>
                </a:extLst>
              </p:cNvPr>
              <p:cNvSpPr txBox="1"/>
              <p:nvPr/>
            </p:nvSpPr>
            <p:spPr>
              <a:xfrm rot="5400000">
                <a:off x="7553132" y="4488139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50FE1F-8585-7F40-9C4D-81CE4D17DD24}"/>
                  </a:ext>
                </a:extLst>
              </p:cNvPr>
              <p:cNvSpPr txBox="1"/>
              <p:nvPr/>
            </p:nvSpPr>
            <p:spPr>
              <a:xfrm rot="5400000">
                <a:off x="4509320" y="4488139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7CE2-121F-F446-B9EA-C6DD612D28C2}"/>
              </a:ext>
            </a:extLst>
          </p:cNvPr>
          <p:cNvGrpSpPr/>
          <p:nvPr/>
        </p:nvGrpSpPr>
        <p:grpSpPr>
          <a:xfrm>
            <a:off x="23079527" y="10810843"/>
            <a:ext cx="22669500" cy="9761220"/>
            <a:chOff x="421005" y="2240280"/>
            <a:chExt cx="22669500" cy="97612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DBAEA5-E77B-9D4D-A860-B767D7492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" y="2240280"/>
              <a:ext cx="22669500" cy="976122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E12403-367B-B94C-AECE-3E0804F095F8}"/>
                </a:ext>
              </a:extLst>
            </p:cNvPr>
            <p:cNvGrpSpPr/>
            <p:nvPr/>
          </p:nvGrpSpPr>
          <p:grpSpPr>
            <a:xfrm>
              <a:off x="5134652" y="3862807"/>
              <a:ext cx="14378562" cy="1784145"/>
              <a:chOff x="5134652" y="3862807"/>
              <a:chExt cx="14378562" cy="178414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7B0374-BBCE-C441-95AF-861B4569216E}"/>
                  </a:ext>
                </a:extLst>
              </p:cNvPr>
              <p:cNvSpPr txBox="1"/>
              <p:nvPr/>
            </p:nvSpPr>
            <p:spPr>
              <a:xfrm rot="5400000">
                <a:off x="15310591" y="4488141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6DB806-175F-4246-AA09-9956766AFC5B}"/>
                  </a:ext>
                </a:extLst>
              </p:cNvPr>
              <p:cNvSpPr txBox="1"/>
              <p:nvPr/>
            </p:nvSpPr>
            <p:spPr>
              <a:xfrm rot="5400000">
                <a:off x="18354403" y="4488141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B32908-9C73-844D-82CD-9723E3DE482B}"/>
                  </a:ext>
                </a:extLst>
              </p:cNvPr>
              <p:cNvSpPr txBox="1"/>
              <p:nvPr/>
            </p:nvSpPr>
            <p:spPr>
              <a:xfrm rot="5400000">
                <a:off x="11130423" y="4488140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D5B8D4-8F85-0A43-A714-23D68980018F}"/>
                  </a:ext>
                </a:extLst>
              </p:cNvPr>
              <p:cNvSpPr txBox="1"/>
              <p:nvPr/>
            </p:nvSpPr>
            <p:spPr>
              <a:xfrm rot="5400000">
                <a:off x="7553132" y="4488139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7D5CC4-D84D-8B4C-8DD4-75CB8789956F}"/>
                  </a:ext>
                </a:extLst>
              </p:cNvPr>
              <p:cNvSpPr txBox="1"/>
              <p:nvPr/>
            </p:nvSpPr>
            <p:spPr>
              <a:xfrm rot="5400000">
                <a:off x="4509320" y="4488139"/>
                <a:ext cx="178414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Recession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1590025" cy="1042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Investor Margin Debt Indicates Possible Recession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E4F22A-B94C-6640-BD11-B8E6049BB1C8}"/>
              </a:ext>
            </a:extLst>
          </p:cNvPr>
          <p:cNvGrpSpPr/>
          <p:nvPr/>
        </p:nvGrpSpPr>
        <p:grpSpPr>
          <a:xfrm>
            <a:off x="538301" y="2320023"/>
            <a:ext cx="22691367" cy="9803219"/>
            <a:chOff x="538301" y="2320023"/>
            <a:chExt cx="22691367" cy="98032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384BA8-BEED-1B41-AA99-BFA6D8C02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01" y="2320023"/>
              <a:ext cx="22691367" cy="980321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CA4E95-7319-9B40-AFDA-14ECCE5B8DDC}"/>
                </a:ext>
              </a:extLst>
            </p:cNvPr>
            <p:cNvSpPr txBox="1"/>
            <p:nvPr/>
          </p:nvSpPr>
          <p:spPr>
            <a:xfrm>
              <a:off x="11584926" y="3863003"/>
              <a:ext cx="210955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8E4E2-62E3-2744-BCCA-07BE80DC0308}"/>
                </a:ext>
              </a:extLst>
            </p:cNvPr>
            <p:cNvSpPr txBox="1"/>
            <p:nvPr/>
          </p:nvSpPr>
          <p:spPr>
            <a:xfrm>
              <a:off x="4444986" y="3725506"/>
              <a:ext cx="210955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8407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35BEDE-2A45-2D47-BB05-AB4118DF3B56}"/>
              </a:ext>
            </a:extLst>
          </p:cNvPr>
          <p:cNvSpPr/>
          <p:nvPr/>
        </p:nvSpPr>
        <p:spPr>
          <a:xfrm>
            <a:off x="624777" y="677603"/>
            <a:ext cx="21927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5400" i="1" u="sng" dirty="0">
                <a:solidFill>
                  <a:srgbClr val="FF0000"/>
                </a:solidFill>
              </a:rPr>
              <a:t>% of GDP Margin Debt is Cyclical and Indicates Possible Recession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AC153-A44A-5648-8106-D1BEDD7074AD}"/>
              </a:ext>
            </a:extLst>
          </p:cNvPr>
          <p:cNvSpPr txBox="1"/>
          <p:nvPr/>
        </p:nvSpPr>
        <p:spPr>
          <a:xfrm>
            <a:off x="12221728" y="2917825"/>
            <a:ext cx="22570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A43B9E-666A-E247-B89B-DCB1CFBF7D49}"/>
              </a:ext>
            </a:extLst>
          </p:cNvPr>
          <p:cNvGrpSpPr/>
          <p:nvPr/>
        </p:nvGrpSpPr>
        <p:grpSpPr>
          <a:xfrm>
            <a:off x="624777" y="2270006"/>
            <a:ext cx="23559841" cy="10303727"/>
            <a:chOff x="624777" y="2229685"/>
            <a:chExt cx="23559841" cy="10303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C81FA-2690-BC49-9467-7BE39907A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77" y="2229685"/>
              <a:ext cx="23559841" cy="103037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4575BC-030B-024A-8815-77005A12472C}"/>
                </a:ext>
              </a:extLst>
            </p:cNvPr>
            <p:cNvSpPr txBox="1"/>
            <p:nvPr/>
          </p:nvSpPr>
          <p:spPr>
            <a:xfrm>
              <a:off x="11980475" y="3184564"/>
              <a:ext cx="273953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BAC13-DCCE-1F42-AE9C-77918942DFE4}"/>
                </a:ext>
              </a:extLst>
            </p:cNvPr>
            <p:cNvSpPr txBox="1"/>
            <p:nvPr/>
          </p:nvSpPr>
          <p:spPr>
            <a:xfrm>
              <a:off x="4337615" y="3184563"/>
              <a:ext cx="273953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548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2431593" cy="1042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Decreasing Spread in Treasury Yield Suggests Incoming Recession 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C76A0F-228D-3C4A-9B1F-E9D04E0DF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827091"/>
            <a:ext cx="16733520" cy="115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06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2431593" cy="1042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Decreased Spread in Treasury Yield Indicates Recession Prospect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35F94-48D8-1646-AE6A-D246212727A6}"/>
              </a:ext>
            </a:extLst>
          </p:cNvPr>
          <p:cNvGrpSpPr/>
          <p:nvPr/>
        </p:nvGrpSpPr>
        <p:grpSpPr>
          <a:xfrm>
            <a:off x="1135356" y="2488018"/>
            <a:ext cx="21618307" cy="9909544"/>
            <a:chOff x="1135356" y="2488018"/>
            <a:chExt cx="21618307" cy="9909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9B2DBE-1B68-D345-A60C-7D393E1F1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56" y="2488018"/>
              <a:ext cx="21618307" cy="99095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46BAD5-5AA4-AE4C-B97B-0D87203FE12B}"/>
                </a:ext>
              </a:extLst>
            </p:cNvPr>
            <p:cNvSpPr txBox="1"/>
            <p:nvPr/>
          </p:nvSpPr>
          <p:spPr>
            <a:xfrm>
              <a:off x="14753263" y="8327728"/>
              <a:ext cx="249747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C7D6B1-16B9-A241-B118-99140D7842E0}"/>
                </a:ext>
              </a:extLst>
            </p:cNvPr>
            <p:cNvSpPr txBox="1"/>
            <p:nvPr/>
          </p:nvSpPr>
          <p:spPr>
            <a:xfrm>
              <a:off x="9250342" y="8197256"/>
              <a:ext cx="249747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9C48C4-24E9-C949-9884-4AE14E313406}"/>
                </a:ext>
              </a:extLst>
            </p:cNvPr>
            <p:cNvSpPr txBox="1"/>
            <p:nvPr/>
          </p:nvSpPr>
          <p:spPr>
            <a:xfrm>
              <a:off x="1721782" y="8197255"/>
              <a:ext cx="249747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220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2431593" cy="1042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 dirty="0"/>
              <a:t>Shiller Stock Market Margins Gains Precede Recessions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F951E3-D867-4146-80F6-EB6E41D2BBBB}"/>
              </a:ext>
            </a:extLst>
          </p:cNvPr>
          <p:cNvGrpSpPr/>
          <p:nvPr/>
        </p:nvGrpSpPr>
        <p:grpSpPr>
          <a:xfrm>
            <a:off x="611939" y="2745429"/>
            <a:ext cx="22609568" cy="9612351"/>
            <a:chOff x="611939" y="2745429"/>
            <a:chExt cx="22609568" cy="9612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77D701-E4B6-3146-9A27-E7B9E32C3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9" y="2745429"/>
              <a:ext cx="22609568" cy="961235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8F1EF0-9076-CF48-9FAE-9885B326CDD2}"/>
                </a:ext>
              </a:extLst>
            </p:cNvPr>
            <p:cNvSpPr txBox="1"/>
            <p:nvPr/>
          </p:nvSpPr>
          <p:spPr>
            <a:xfrm>
              <a:off x="15932916" y="4113570"/>
              <a:ext cx="292708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arial" panose="020B0604020202020204" pitchFamily="34" charset="0"/>
                  <a:sym typeface="Helvetica Light"/>
                </a:rPr>
                <a:t>Recession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943EB-C159-FB45-AA36-E997D6E47A7C}"/>
                </a:ext>
              </a:extLst>
            </p:cNvPr>
            <p:cNvSpPr txBox="1"/>
            <p:nvPr/>
          </p:nvSpPr>
          <p:spPr>
            <a:xfrm>
              <a:off x="11810496" y="4113569"/>
              <a:ext cx="292708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arial" panose="020B0604020202020204" pitchFamily="34" charset="0"/>
                  <a:sym typeface="Helvetica Light"/>
                </a:rPr>
                <a:t>Recession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9CFE44-C8EE-F744-8D73-56B80234E237}"/>
                </a:ext>
              </a:extLst>
            </p:cNvPr>
            <p:cNvSpPr txBox="1"/>
            <p:nvPr/>
          </p:nvSpPr>
          <p:spPr>
            <a:xfrm>
              <a:off x="5676396" y="4113568"/>
              <a:ext cx="292708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arial" panose="020B0604020202020204" pitchFamily="34" charset="0"/>
                  <a:sym typeface="Helvetica Light"/>
                </a:rPr>
                <a:t>Recession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A29D0E-9481-114D-BE9B-BB3868B585CE}"/>
                </a:ext>
              </a:extLst>
            </p:cNvPr>
            <p:cNvSpPr txBox="1"/>
            <p:nvPr/>
          </p:nvSpPr>
          <p:spPr>
            <a:xfrm>
              <a:off x="789914" y="3723717"/>
              <a:ext cx="2927083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kumimoji="0" lang="en-US" sz="44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arial" panose="020B0604020202020204" pitchFamily="34" charset="0"/>
                  <a:sym typeface="Helvetica Light"/>
                </a:rPr>
                <a:t>Recession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819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789914" y="480638"/>
            <a:ext cx="22431593" cy="1042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66856">
              <a:defRPr sz="6210" i="1" u="sng">
                <a:solidFill>
                  <a:srgbClr val="FD2504"/>
                </a:solidFill>
              </a:defRPr>
            </a:lvl1pPr>
          </a:lstStyle>
          <a:p>
            <a:r>
              <a:rPr lang="en-US"/>
              <a:t>Unemployment Levels Coincide </a:t>
            </a:r>
            <a:r>
              <a:rPr lang="en-US" dirty="0"/>
              <a:t>With Recessions 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ACF9BF-78F8-984F-886D-9ADAE808C057}"/>
              </a:ext>
            </a:extLst>
          </p:cNvPr>
          <p:cNvGrpSpPr/>
          <p:nvPr/>
        </p:nvGrpSpPr>
        <p:grpSpPr>
          <a:xfrm>
            <a:off x="605347" y="1381373"/>
            <a:ext cx="22616160" cy="11784072"/>
            <a:chOff x="605347" y="1381373"/>
            <a:chExt cx="22616160" cy="117840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C4D385-12C9-0D46-A99D-4F9A0CA8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47" y="1381373"/>
              <a:ext cx="22616160" cy="117840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1CD995-3930-5A42-A002-3330D5A41166}"/>
                </a:ext>
              </a:extLst>
            </p:cNvPr>
            <p:cNvSpPr txBox="1"/>
            <p:nvPr/>
          </p:nvSpPr>
          <p:spPr>
            <a:xfrm rot="16200000">
              <a:off x="2455172" y="7542107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39BBFB-4060-4941-8CDC-F8F795787406}"/>
                </a:ext>
              </a:extLst>
            </p:cNvPr>
            <p:cNvSpPr txBox="1"/>
            <p:nvPr/>
          </p:nvSpPr>
          <p:spPr>
            <a:xfrm rot="16200000">
              <a:off x="4416052" y="7542107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28BEC-B8E6-C24F-BFF9-D926D1DD1FF4}"/>
                </a:ext>
              </a:extLst>
            </p:cNvPr>
            <p:cNvSpPr txBox="1"/>
            <p:nvPr/>
          </p:nvSpPr>
          <p:spPr>
            <a:xfrm rot="16200000">
              <a:off x="7535172" y="7470408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1EF8BF-A891-CD40-8291-44F2C7A57B35}"/>
                </a:ext>
              </a:extLst>
            </p:cNvPr>
            <p:cNvSpPr txBox="1"/>
            <p:nvPr/>
          </p:nvSpPr>
          <p:spPr>
            <a:xfrm rot="16200000">
              <a:off x="10654292" y="7398709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983BD-0A5D-EA4A-A9EE-7A59F1B9BC6E}"/>
                </a:ext>
              </a:extLst>
            </p:cNvPr>
            <p:cNvSpPr txBox="1"/>
            <p:nvPr/>
          </p:nvSpPr>
          <p:spPr>
            <a:xfrm rot="16200000">
              <a:off x="12913902" y="7542107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B485B9-B848-8948-A585-E3D3F1022290}"/>
                </a:ext>
              </a:extLst>
            </p:cNvPr>
            <p:cNvSpPr txBox="1"/>
            <p:nvPr/>
          </p:nvSpPr>
          <p:spPr>
            <a:xfrm rot="16200000">
              <a:off x="16436382" y="7542106"/>
              <a:ext cx="159569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Recession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31810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124</Words>
  <Application>Microsoft Macintosh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Helvetica</vt:lpstr>
      <vt:lpstr>Helvetica Light</vt:lpstr>
      <vt:lpstr>Lucida Grande</vt:lpstr>
      <vt:lpstr>Black</vt:lpstr>
      <vt:lpstr>PowerPoint Presentation</vt:lpstr>
      <vt:lpstr>Findings</vt:lpstr>
      <vt:lpstr>Federal Funds Interest Rate is Cyclical and Anticipates Recession</vt:lpstr>
      <vt:lpstr>Investor Margin Debt Indicates Possible Recession</vt:lpstr>
      <vt:lpstr>PowerPoint Presentation</vt:lpstr>
      <vt:lpstr>Decreasing Spread in Treasury Yield Suggests Incoming Recession </vt:lpstr>
      <vt:lpstr>Decreased Spread in Treasury Yield Indicates Recession Prospect</vt:lpstr>
      <vt:lpstr>Shiller Stock Market Margins Gains Precede Recessions </vt:lpstr>
      <vt:lpstr>Unemployment Levels Coincide With Recessions </vt:lpstr>
      <vt:lpstr>Conclusions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Paul Strassmann</cp:lastModifiedBy>
  <cp:revision>63</cp:revision>
  <dcterms:modified xsi:type="dcterms:W3CDTF">2018-03-05T21:13:48Z</dcterms:modified>
</cp:coreProperties>
</file>